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5A_E5C1306B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AE2_57FA894A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31"/>
  </p:notesMasterIdLst>
  <p:handoutMasterIdLst>
    <p:handoutMasterId r:id="rId32"/>
  </p:handoutMasterIdLst>
  <p:sldIdLst>
    <p:sldId id="1882" r:id="rId2"/>
    <p:sldId id="2762" r:id="rId3"/>
    <p:sldId id="2715" r:id="rId4"/>
    <p:sldId id="2793" r:id="rId5"/>
    <p:sldId id="2786" r:id="rId6"/>
    <p:sldId id="2787" r:id="rId7"/>
    <p:sldId id="2800" r:id="rId8"/>
    <p:sldId id="2785" r:id="rId9"/>
    <p:sldId id="2799" r:id="rId10"/>
    <p:sldId id="2782" r:id="rId11"/>
    <p:sldId id="2777" r:id="rId12"/>
    <p:sldId id="2788" r:id="rId13"/>
    <p:sldId id="2801" r:id="rId14"/>
    <p:sldId id="2792" r:id="rId15"/>
    <p:sldId id="2797" r:id="rId16"/>
    <p:sldId id="2811" r:id="rId17"/>
    <p:sldId id="2802" r:id="rId18"/>
    <p:sldId id="2807" r:id="rId19"/>
    <p:sldId id="2810" r:id="rId20"/>
    <p:sldId id="2803" r:id="rId21"/>
    <p:sldId id="2805" r:id="rId22"/>
    <p:sldId id="2804" r:id="rId23"/>
    <p:sldId id="2806" r:id="rId24"/>
    <p:sldId id="2791" r:id="rId25"/>
    <p:sldId id="2814" r:id="rId26"/>
    <p:sldId id="2779" r:id="rId27"/>
    <p:sldId id="2813" r:id="rId28"/>
    <p:sldId id="2812" r:id="rId29"/>
    <p:sldId id="2751" r:id="rId30"/>
  </p:sldIdLst>
  <p:sldSz cx="9144000" cy="6858000" type="screen4x3"/>
  <p:notesSz cx="6797675" cy="9926638"/>
  <p:embeddedFontLst>
    <p:embeddedFont>
      <p:font typeface="a옛날사진관3" panose="02020600000000000000" pitchFamily="18" charset="-127"/>
      <p:regular r:id="rId33"/>
    </p:embeddedFont>
    <p:embeddedFont>
      <p:font typeface="a옛날사진관4" panose="02020600000000000000" pitchFamily="18" charset="-127"/>
      <p:regular r:id="rId34"/>
    </p:embeddedFont>
    <p:embeddedFont>
      <p:font typeface="Brush Script MT" panose="03060802040406070304" pitchFamily="66" charset="0"/>
      <p:italic r:id="rId35"/>
    </p:embeddedFont>
    <p:embeddedFont>
      <p:font typeface="Microsoft GothicNeo" panose="020B0500000101010101" pitchFamily="50" charset="-127"/>
      <p:regular r:id="rId36"/>
      <p:bold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BC972C-56FA-C04D-9F64-2B5FE1BD25FE}" name="오병윤[ 학부재학 / 인공지능사이버보안학과 ]" initials="" userId="S::oby0442@korea.ac.kr::4afd3bd1-add4-4ae2-b80f-5baeb2a2e4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9"/>
    <a:srgbClr val="BA8384"/>
    <a:srgbClr val="C55B12"/>
    <a:srgbClr val="AA6565"/>
    <a:srgbClr val="0000FF"/>
    <a:srgbClr val="C0504D"/>
    <a:srgbClr val="FFF8E5"/>
    <a:srgbClr val="F9F9F9"/>
    <a:srgbClr val="EDE2F6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37" autoAdjust="0"/>
    <p:restoredTop sz="93182" autoAdjust="0"/>
  </p:normalViewPr>
  <p:slideViewPr>
    <p:cSldViewPr snapToGrid="0">
      <p:cViewPr varScale="1">
        <p:scale>
          <a:sx n="73" d="100"/>
          <a:sy n="73" d="100"/>
        </p:scale>
        <p:origin x="84" y="3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75A_E5C130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25FD06-D383-4CE7-AFEB-9D98A7E844CE}" authorId="{09BC972C-56FA-C04D-9F64-2B5FE1BD25FE}" created="2024-04-30T13:56:35.193">
    <pc:sldMkLst xmlns:pc="http://schemas.microsoft.com/office/powerpoint/2013/main/command">
      <pc:docMk/>
      <pc:sldMk cId="3854643307" sldId="1882"/>
    </pc:sldMkLst>
    <p188:txBody>
      <a:bodyPr/>
      <a:lstStyle/>
      <a:p>
        <a:r>
          <a:rPr lang="ko-KR" altLang="en-US"/>
          <a:t>킥오프 미팅에서 세웠던 마일스톤 대비 성과를 도표로 기술하고, 그 세부 수행 내역을 SW 공학의 개발 단계별로 진행한 내용을 간단하게 기술</a:t>
        </a:r>
      </a:p>
    </p188:txBody>
  </p188:cm>
</p188:cmLst>
</file>

<file path=ppt/comments/modernComment_AE2_57FA89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4E67B8-98FD-4FC9-AB54-E4B37E538038}" authorId="{09BC972C-56FA-C04D-9F64-2B5FE1BD25FE}" created="2024-04-30T13:55:25.956">
    <pc:sldMkLst xmlns:pc="http://schemas.microsoft.com/office/powerpoint/2013/main/command">
      <pc:docMk/>
      <pc:sldMk cId="1476036938" sldId="2786"/>
    </pc:sldMkLst>
    <p188:txBody>
      <a:bodyPr/>
      <a:lstStyle/>
      <a:p>
        <a:r>
          <a:rPr lang="ko-KR" altLang="en-US"/>
          <a:t>개요 그림 및 목표 정도로만 설명
다른거 다 거두절미 하고 바로 풀고자 하는 문제로 넘어가기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3B41279-3652-26F6-31CF-4EBFC68B0E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109B8-F1FF-9292-4F94-E5E27C0A5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8BEC-A8D4-403B-B220-88C8410542F5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1DFE6-5D3E-5680-E059-205248F14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CEA2-41C2-21DE-25B2-62FC1A4FD8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25C77-DA1E-4916-9D2A-8E20BB756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31B47-D0E8-4829-9BA7-DDE585AC23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6718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색감맞추기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95721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67175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1425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19271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181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65247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55336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20556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54489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7352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2170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21365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496204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04970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09869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472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멘토님 혹은 교수님 조언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52196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멘토님 혹은 교수님 조언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21572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881894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멘토님 혹은 교수님 조언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049727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6001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5504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0017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133544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5092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14908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77984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5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내지1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 descr="야외, 하늘, 구름, 나무이(가) 표시된 사진&#10;&#10;자동 생성된 설명">
            <a:extLst>
              <a:ext uri="{FF2B5EF4-FFF2-40B4-BE49-F238E27FC236}">
                <a16:creationId xmlns:a16="http://schemas.microsoft.com/office/drawing/2014/main" id="{A6084415-CF5C-B0D1-DA82-B43FCCB5E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26601" b="-1"/>
          <a:stretch/>
        </p:blipFill>
        <p:spPr>
          <a:xfrm>
            <a:off x="0" y="-1"/>
            <a:ext cx="9144000" cy="52935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E254C-D5E6-4067-A06E-B1686432C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126132"/>
            <a:ext cx="1381992" cy="50327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A8F565A-A7AB-2B42-A4B7-7B8C9597CC61}"/>
              </a:ext>
            </a:extLst>
          </p:cNvPr>
          <p:cNvSpPr/>
          <p:nvPr userDrawn="1"/>
        </p:nvSpPr>
        <p:spPr>
          <a:xfrm>
            <a:off x="0" y="4038600"/>
            <a:ext cx="9144000" cy="1727200"/>
          </a:xfrm>
          <a:prstGeom prst="rect">
            <a:avLst/>
          </a:prstGeom>
          <a:solidFill>
            <a:srgbClr val="7D1416">
              <a:alpha val="5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white">
          <a:xfrm>
            <a:off x="457199" y="4097669"/>
            <a:ext cx="5638797" cy="1171376"/>
          </a:xfrm>
        </p:spPr>
        <p:txBody>
          <a:bodyPr anchor="ctr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5331655"/>
            <a:ext cx="5638795" cy="403259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" name="Straight Connector 4"/>
          <p:cNvCxnSpPr/>
          <p:nvPr/>
        </p:nvCxnSpPr>
        <p:spPr bwMode="black">
          <a:xfrm>
            <a:off x="7181882" y="4953486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>
            <a:cxnSpLocks/>
          </p:cNvCxnSpPr>
          <p:nvPr/>
        </p:nvCxnSpPr>
        <p:spPr bwMode="black">
          <a:xfrm>
            <a:off x="7173911" y="5302853"/>
            <a:ext cx="1735227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18A78-AFA1-4EC2-825B-913C8AA38E16}"/>
              </a:ext>
            </a:extLst>
          </p:cNvPr>
          <p:cNvSpPr/>
          <p:nvPr userDrawn="1"/>
        </p:nvSpPr>
        <p:spPr bwMode="black">
          <a:xfrm>
            <a:off x="7253658" y="4986555"/>
            <a:ext cx="1589970" cy="28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고려대학교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066FE-E348-407F-A905-6EFE4836C822}"/>
              </a:ext>
            </a:extLst>
          </p:cNvPr>
          <p:cNvSpPr/>
          <p:nvPr userDrawn="1"/>
        </p:nvSpPr>
        <p:spPr bwMode="black">
          <a:xfrm>
            <a:off x="7253658" y="5342288"/>
            <a:ext cx="1589970" cy="331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인공지능사이버보안학과</a:t>
            </a:r>
          </a:p>
        </p:txBody>
      </p:sp>
    </p:spTree>
    <p:extLst>
      <p:ext uri="{BB962C8B-B14F-4D97-AF65-F5344CB8AC3E}">
        <p14:creationId xmlns:p14="http://schemas.microsoft.com/office/powerpoint/2010/main" val="173467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bg>
      <p:bgPr>
        <a:solidFill>
          <a:schemeClr val="bg1">
            <a:lumMod val="8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>
            <a:off x="0" y="1744068"/>
            <a:ext cx="31242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Open Sans"/>
              <a:cs typeface="Open Sans"/>
            </a:endParaRPr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A6322BEC-7D70-4A27-8AF1-31248748B8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3400" y="787401"/>
            <a:ext cx="2727000" cy="1100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altLang="ko-KR" sz="36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CONTENTS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B82F30D-01B2-4ADB-9DD0-1CC07ADE1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962400" y="990600"/>
            <a:ext cx="4724400" cy="4876800"/>
          </a:xfrm>
        </p:spPr>
        <p:txBody>
          <a:bodyPr anchor="ctr">
            <a:normAutofit/>
          </a:bodyPr>
          <a:lstStyle>
            <a:lvl1pPr marL="431990" indent="-431990"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431990" indent="0">
              <a:buFontTx/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382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내지1.png">
            <a:extLst>
              <a:ext uri="{FF2B5EF4-FFF2-40B4-BE49-F238E27FC236}">
                <a16:creationId xmlns:a16="http://schemas.microsoft.com/office/drawing/2014/main" id="{5FDF338F-2784-4DE1-9C76-1BB37EE66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800">
              <a:solidFill>
                <a:srgbClr val="F34F57"/>
              </a:solidFill>
              <a:latin typeface="Calibri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8A82B206-5903-0B4B-832E-3C6D0827AE6E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3048000" y="3733800"/>
            <a:ext cx="3132000" cy="0"/>
          </a:xfrm>
          <a:prstGeom prst="line">
            <a:avLst/>
          </a:prstGeom>
          <a:ln w="15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377365C-8323-4554-B5AE-19D48879FE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55" y="5058426"/>
            <a:ext cx="1442291" cy="6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1614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8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5A_E5C1306B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E2_57FA894A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70842F-E3DB-4323-A219-6428F4FA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4109422"/>
            <a:ext cx="7199441" cy="1108037"/>
          </a:xfrm>
        </p:spPr>
        <p:txBody>
          <a:bodyPr>
            <a:normAutofit/>
          </a:bodyPr>
          <a:lstStyle/>
          <a:p>
            <a:r>
              <a:rPr lang="ko-KR" altLang="en-US" dirty="0"/>
              <a:t>제어망의 서버</a:t>
            </a:r>
            <a:r>
              <a:rPr lang="en-US" altLang="ko-KR" dirty="0"/>
              <a:t>,PC </a:t>
            </a:r>
            <a:r>
              <a:rPr lang="ko-KR" altLang="en-US" dirty="0"/>
              <a:t>등 </a:t>
            </a:r>
            <a:r>
              <a:rPr lang="en-US" altLang="ko-KR" dirty="0"/>
              <a:t>OS</a:t>
            </a:r>
            <a:r>
              <a:rPr lang="ko-KR" altLang="en-US" dirty="0"/>
              <a:t>로 구동되는 </a:t>
            </a:r>
            <a:r>
              <a:rPr lang="en-US" altLang="ko-KR" dirty="0"/>
              <a:t>IT </a:t>
            </a:r>
            <a:r>
              <a:rPr lang="ko-KR" altLang="en-US" dirty="0"/>
              <a:t>기기의 보안 취약점 점검을 자동화 할 수 있는 기술 개발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D90D336-484D-40DB-A49F-F34205F90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937" y="5368068"/>
            <a:ext cx="5192674" cy="362261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중간 발표</a:t>
            </a:r>
            <a:endParaRPr lang="ko-KR" sz="1600" dirty="0"/>
          </a:p>
        </p:txBody>
      </p:sp>
    </p:spTree>
    <p:extLst>
      <p:ext uri="{BB962C8B-B14F-4D97-AF65-F5344CB8AC3E}">
        <p14:creationId xmlns:p14="http://schemas.microsoft.com/office/powerpoint/2010/main" val="38546433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개요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A122632-9238-6DF7-8B80-73BAE40FEB60}"/>
              </a:ext>
            </a:extLst>
          </p:cNvPr>
          <p:cNvSpPr txBox="1">
            <a:spLocks/>
          </p:cNvSpPr>
          <p:nvPr/>
        </p:nvSpPr>
        <p:spPr>
          <a:xfrm>
            <a:off x="3123714" y="2510581"/>
            <a:ext cx="5400600" cy="5940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취약점 점검 자동화 시스템 구현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048BE4-3CB4-F427-D630-A3591F062FE1}"/>
              </a:ext>
            </a:extLst>
          </p:cNvPr>
          <p:cNvGrpSpPr/>
          <p:nvPr/>
        </p:nvGrpSpPr>
        <p:grpSpPr>
          <a:xfrm>
            <a:off x="2986066" y="3317776"/>
            <a:ext cx="5483783" cy="1549070"/>
            <a:chOff x="4223792" y="3212976"/>
            <a:chExt cx="7717556" cy="1512168"/>
          </a:xfrm>
          <a:solidFill>
            <a:srgbClr val="BA8384"/>
          </a:solidFill>
        </p:grpSpPr>
        <p:sp>
          <p:nvSpPr>
            <p:cNvPr id="36" name="사각형: 둥근 모서리 3">
              <a:extLst>
                <a:ext uri="{FF2B5EF4-FFF2-40B4-BE49-F238E27FC236}">
                  <a16:creationId xmlns:a16="http://schemas.microsoft.com/office/drawing/2014/main" id="{40F2EEC4-CD16-2F2C-D019-1B182F10A30C}"/>
                </a:ext>
              </a:extLst>
            </p:cNvPr>
            <p:cNvSpPr/>
            <p:nvPr/>
          </p:nvSpPr>
          <p:spPr>
            <a:xfrm>
              <a:off x="4223792" y="3212976"/>
              <a:ext cx="7717556" cy="1512168"/>
            </a:xfrm>
            <a:prstGeom prst="round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77D78E-A7F2-A760-5CC6-B15C9C5E773B}"/>
                </a:ext>
              </a:extLst>
            </p:cNvPr>
            <p:cNvSpPr txBox="1"/>
            <p:nvPr/>
          </p:nvSpPr>
          <p:spPr>
            <a:xfrm>
              <a:off x="4359420" y="3395790"/>
              <a:ext cx="7547065" cy="11401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프로젝트의 수행으로 여태까지 배웠던 것들을 통해 프로젝트 진행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실제 현업에서 도움을 줄 수 있는 범위의 프로젝트를 진행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프로젝트와 같은 방식을 통해 다른 시스템에서도 충분히 보안 취약점 점검 자동화가 가능하다는 것을 제시 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34AB7E-7A6F-8609-DBC9-FEDCD58BD5E8}"/>
              </a:ext>
            </a:extLst>
          </p:cNvPr>
          <p:cNvGrpSpPr/>
          <p:nvPr/>
        </p:nvGrpSpPr>
        <p:grpSpPr>
          <a:xfrm>
            <a:off x="268407" y="2622495"/>
            <a:ext cx="2538282" cy="2422905"/>
            <a:chOff x="479376" y="2204864"/>
            <a:chExt cx="3384376" cy="32305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E6BB60-7417-3EB0-A0F2-850E3E74E033}"/>
                </a:ext>
              </a:extLst>
            </p:cNvPr>
            <p:cNvGrpSpPr/>
            <p:nvPr/>
          </p:nvGrpSpPr>
          <p:grpSpPr>
            <a:xfrm>
              <a:off x="479376" y="2204864"/>
              <a:ext cx="3384376" cy="3230540"/>
              <a:chOff x="1019436" y="1844824"/>
              <a:chExt cx="4500500" cy="439248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5FE36A6D-F0DB-53CF-0209-45934E576392}"/>
                  </a:ext>
                </a:extLst>
              </p:cNvPr>
              <p:cNvSpPr/>
              <p:nvPr/>
            </p:nvSpPr>
            <p:spPr>
              <a:xfrm>
                <a:off x="1019436" y="1916832"/>
                <a:ext cx="2772308" cy="2772308"/>
              </a:xfrm>
              <a:prstGeom prst="ellipse">
                <a:avLst/>
              </a:prstGeom>
              <a:solidFill>
                <a:srgbClr val="7E0000">
                  <a:alpha val="54902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E18686C-1CDF-CBD1-6E75-3C3B11941C72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2592288" cy="2592288"/>
              </a:xfrm>
              <a:prstGeom prst="ellipse">
                <a:avLst/>
              </a:prstGeom>
              <a:solidFill>
                <a:srgbClr val="AC0000">
                  <a:alpha val="54118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EA78FF7-71E5-ADB3-A9D4-0AFC67B5FA76}"/>
                  </a:ext>
                </a:extLst>
              </p:cNvPr>
              <p:cNvSpPr/>
              <p:nvPr/>
            </p:nvSpPr>
            <p:spPr>
              <a:xfrm>
                <a:off x="2063552" y="3429000"/>
                <a:ext cx="2808312" cy="2808312"/>
              </a:xfrm>
              <a:prstGeom prst="ellipse">
                <a:avLst/>
              </a:prstGeom>
              <a:solidFill>
                <a:srgbClr val="A80000">
                  <a:alpha val="30980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542B884-E66E-AA7E-86BE-1529AABA1C79}"/>
                  </a:ext>
                </a:extLst>
              </p:cNvPr>
              <p:cNvSpPr txBox="1"/>
              <p:nvPr/>
            </p:nvSpPr>
            <p:spPr>
              <a:xfrm>
                <a:off x="1703512" y="3244335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EEB773-09FD-C0D8-EEA6-686185753BB3}"/>
                  </a:ext>
                </a:extLst>
              </p:cNvPr>
              <p:cNvSpPr txBox="1"/>
              <p:nvPr/>
            </p:nvSpPr>
            <p:spPr>
              <a:xfrm>
                <a:off x="4079776" y="2924943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2D81B3-A101-430F-9504-32579A6062B0}"/>
                  </a:ext>
                </a:extLst>
              </p:cNvPr>
              <p:cNvSpPr txBox="1"/>
              <p:nvPr/>
            </p:nvSpPr>
            <p:spPr>
              <a:xfrm>
                <a:off x="2927647" y="4797152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7BA8E4-212A-EDC0-F4E4-26E0485E77A2}"/>
                </a:ext>
              </a:extLst>
            </p:cNvPr>
            <p:cNvSpPr txBox="1"/>
            <p:nvPr/>
          </p:nvSpPr>
          <p:spPr>
            <a:xfrm>
              <a:off x="935179" y="3053793"/>
              <a:ext cx="98787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학습 지식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BCA6E6-609E-BB9A-B2A8-922F6B64AEE3}"/>
                </a:ext>
              </a:extLst>
            </p:cNvPr>
            <p:cNvSpPr txBox="1"/>
            <p:nvPr/>
          </p:nvSpPr>
          <p:spPr>
            <a:xfrm>
              <a:off x="2725857" y="2926644"/>
              <a:ext cx="58819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/>
                </a:rPr>
                <a:t>협업</a:t>
              </a:r>
              <a:endParaRPr lang="ko-KR" altLang="en-US" sz="10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12A055-0EB6-8686-AC89-0E86D2CB29EF}"/>
                </a:ext>
              </a:extLst>
            </p:cNvPr>
            <p:cNvSpPr txBox="1"/>
            <p:nvPr/>
          </p:nvSpPr>
          <p:spPr>
            <a:xfrm>
              <a:off x="1966675" y="4349732"/>
              <a:ext cx="75918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멘토링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92582C-8C73-A9DD-6DFB-23B789DDB1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따라서 저희는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디자인에 취지에 맞고 개발 기간과 여건을 고려해서 이번 프로젝트를 진행한다고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9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F83F29-BBD9-9EC1-58BE-6E8DDA9C439D}"/>
              </a:ext>
            </a:extLst>
          </p:cNvPr>
          <p:cNvGrpSpPr/>
          <p:nvPr/>
        </p:nvGrpSpPr>
        <p:grpSpPr>
          <a:xfrm>
            <a:off x="328915" y="1897873"/>
            <a:ext cx="8486170" cy="378042"/>
            <a:chOff x="581476" y="1040037"/>
            <a:chExt cx="11314894" cy="504056"/>
          </a:xfrm>
        </p:grpSpPr>
        <p:sp>
          <p:nvSpPr>
            <p:cNvPr id="65" name="갈매기형 수장 5">
              <a:extLst>
                <a:ext uri="{FF2B5EF4-FFF2-40B4-BE49-F238E27FC236}">
                  <a16:creationId xmlns:a16="http://schemas.microsoft.com/office/drawing/2014/main" id="{FE28A5F3-5BDE-D52E-6C11-C696B3889272}"/>
                </a:ext>
              </a:extLst>
            </p:cNvPr>
            <p:cNvSpPr/>
            <p:nvPr/>
          </p:nvSpPr>
          <p:spPr>
            <a:xfrm>
              <a:off x="4438924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점검 자동화 프로그램 구현</a:t>
              </a:r>
            </a:p>
          </p:txBody>
        </p:sp>
        <p:sp>
          <p:nvSpPr>
            <p:cNvPr id="66" name="갈매기형 수장 6">
              <a:extLst>
                <a:ext uri="{FF2B5EF4-FFF2-40B4-BE49-F238E27FC236}">
                  <a16:creationId xmlns:a16="http://schemas.microsoft.com/office/drawing/2014/main" id="{7DD1A4D0-AAA5-380D-01EE-6B37673017E2}"/>
                </a:ext>
              </a:extLst>
            </p:cNvPr>
            <p:cNvSpPr/>
            <p:nvPr/>
          </p:nvSpPr>
          <p:spPr>
            <a:xfrm>
              <a:off x="8296370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프로그램 테스트 및 마무리</a:t>
              </a:r>
            </a:p>
          </p:txBody>
        </p:sp>
        <p:sp>
          <p:nvSpPr>
            <p:cNvPr id="67" name="갈매기형 수장 7">
              <a:extLst>
                <a:ext uri="{FF2B5EF4-FFF2-40B4-BE49-F238E27FC236}">
                  <a16:creationId xmlns:a16="http://schemas.microsoft.com/office/drawing/2014/main" id="{DBFF2505-1289-397E-B8DB-D6BC60EC0D4E}"/>
                </a:ext>
              </a:extLst>
            </p:cNvPr>
            <p:cNvSpPr/>
            <p:nvPr/>
          </p:nvSpPr>
          <p:spPr>
            <a:xfrm>
              <a:off x="581476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요구사항 확인 및 취약점 리스트화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48AACBD-EEE9-3DFC-FEB8-3E3CBE708F87}"/>
              </a:ext>
            </a:extLst>
          </p:cNvPr>
          <p:cNvGrpSpPr/>
          <p:nvPr/>
        </p:nvGrpSpPr>
        <p:grpSpPr>
          <a:xfrm>
            <a:off x="6301193" y="3029911"/>
            <a:ext cx="2480795" cy="2393284"/>
            <a:chOff x="8481355" y="2321145"/>
            <a:chExt cx="3307726" cy="3191045"/>
          </a:xfrm>
          <a:solidFill>
            <a:srgbClr val="BA8384"/>
          </a:solidFill>
        </p:grpSpPr>
        <p:sp>
          <p:nvSpPr>
            <p:cNvPr id="90" name="모서리가 둥근 직사각형 30">
              <a:extLst>
                <a:ext uri="{FF2B5EF4-FFF2-40B4-BE49-F238E27FC236}">
                  <a16:creationId xmlns:a16="http://schemas.microsoft.com/office/drawing/2014/main" id="{2EE75D44-2A6B-F6C5-5499-237A21D1E25A}"/>
                </a:ext>
              </a:extLst>
            </p:cNvPr>
            <p:cNvSpPr/>
            <p:nvPr/>
          </p:nvSpPr>
          <p:spPr>
            <a:xfrm>
              <a:off x="8481355" y="2321145"/>
              <a:ext cx="3307726" cy="3191045"/>
            </a:xfrm>
            <a:prstGeom prst="roundRect">
              <a:avLst>
                <a:gd name="adj" fmla="val 7018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C64C37-2782-D26F-7F63-F03743991A54}"/>
                </a:ext>
              </a:extLst>
            </p:cNvPr>
            <p:cNvGrpSpPr/>
            <p:nvPr/>
          </p:nvGrpSpPr>
          <p:grpSpPr>
            <a:xfrm>
              <a:off x="8712402" y="2550858"/>
              <a:ext cx="2849008" cy="2689103"/>
              <a:chOff x="8747399" y="2246669"/>
              <a:chExt cx="2849008" cy="2689103"/>
            </a:xfrm>
            <a:grpFill/>
          </p:grpSpPr>
          <p:sp>
            <p:nvSpPr>
              <p:cNvPr id="92" name="모서리가 둥근 직사각형 32">
                <a:extLst>
                  <a:ext uri="{FF2B5EF4-FFF2-40B4-BE49-F238E27FC236}">
                    <a16:creationId xmlns:a16="http://schemas.microsoft.com/office/drawing/2014/main" id="{48817081-762C-800C-8C6A-9B0EC717A5CE}"/>
                  </a:ext>
                </a:extLst>
              </p:cNvPr>
              <p:cNvSpPr/>
              <p:nvPr/>
            </p:nvSpPr>
            <p:spPr>
              <a:xfrm>
                <a:off x="8747407" y="2246669"/>
                <a:ext cx="2848995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동작 테스트</a:t>
                </a:r>
              </a:p>
            </p:txBody>
          </p:sp>
          <p:sp>
            <p:nvSpPr>
              <p:cNvPr id="93" name="모서리가 둥근 직사각형 33">
                <a:extLst>
                  <a:ext uri="{FF2B5EF4-FFF2-40B4-BE49-F238E27FC236}">
                    <a16:creationId xmlns:a16="http://schemas.microsoft.com/office/drawing/2014/main" id="{C2D8837D-3B35-F7D8-C439-2675AA6E852F}"/>
                  </a:ext>
                </a:extLst>
              </p:cNvPr>
              <p:cNvSpPr/>
              <p:nvPr/>
            </p:nvSpPr>
            <p:spPr>
              <a:xfrm>
                <a:off x="8747399" y="4456972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최종 보고서 작성</a:t>
                </a:r>
              </a:p>
            </p:txBody>
          </p:sp>
          <p:sp>
            <p:nvSpPr>
              <p:cNvPr id="94" name="모서리가 둥근 직사각형 34">
                <a:extLst>
                  <a:ext uri="{FF2B5EF4-FFF2-40B4-BE49-F238E27FC236}">
                    <a16:creationId xmlns:a16="http://schemas.microsoft.com/office/drawing/2014/main" id="{64A901F9-F1A0-DF34-A20C-223ACA7A8EDA}"/>
                  </a:ext>
                </a:extLst>
              </p:cNvPr>
              <p:cNvSpPr/>
              <p:nvPr/>
            </p:nvSpPr>
            <p:spPr>
              <a:xfrm>
                <a:off x="8747407" y="2983436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코드 </a:t>
                </a:r>
                <a:r>
                  <a:rPr lang="ko-KR" altLang="en-US" sz="1125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리팩토링</a:t>
                </a:r>
                <a:endPara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95" name="모서리가 둥근 직사각형 35">
                <a:extLst>
                  <a:ext uri="{FF2B5EF4-FFF2-40B4-BE49-F238E27FC236}">
                    <a16:creationId xmlns:a16="http://schemas.microsoft.com/office/drawing/2014/main" id="{D6B6FBAC-DEB0-B5CD-D1FA-9F1A5B699D65}"/>
                  </a:ext>
                </a:extLst>
              </p:cNvPr>
              <p:cNvSpPr/>
              <p:nvPr/>
            </p:nvSpPr>
            <p:spPr>
              <a:xfrm>
                <a:off x="8747399" y="3720204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사용 매뉴얼 작성</a:t>
                </a:r>
              </a:p>
            </p:txBody>
          </p:sp>
        </p:grpSp>
      </p:grpSp>
      <p:sp>
        <p:nvSpPr>
          <p:cNvPr id="97" name="Freeform 157">
            <a:extLst>
              <a:ext uri="{FF2B5EF4-FFF2-40B4-BE49-F238E27FC236}">
                <a16:creationId xmlns:a16="http://schemas.microsoft.com/office/drawing/2014/main" id="{51ECD139-3052-35C3-E007-3FEB0BA180F6}"/>
              </a:ext>
            </a:extLst>
          </p:cNvPr>
          <p:cNvSpPr>
            <a:spLocks/>
          </p:cNvSpPr>
          <p:nvPr/>
        </p:nvSpPr>
        <p:spPr bwMode="auto">
          <a:xfrm rot="5400000">
            <a:off x="1434955" y="3979986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8" name="Freeform 157">
            <a:extLst>
              <a:ext uri="{FF2B5EF4-FFF2-40B4-BE49-F238E27FC236}">
                <a16:creationId xmlns:a16="http://schemas.microsoft.com/office/drawing/2014/main" id="{465E14B9-A116-CC08-3026-BE8F64E23737}"/>
              </a:ext>
            </a:extLst>
          </p:cNvPr>
          <p:cNvSpPr>
            <a:spLocks/>
          </p:cNvSpPr>
          <p:nvPr/>
        </p:nvSpPr>
        <p:spPr bwMode="auto">
          <a:xfrm rot="5400000">
            <a:off x="4396869" y="3968584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1AD33A-750C-8738-0E96-4AD98B29F622}"/>
              </a:ext>
            </a:extLst>
          </p:cNvPr>
          <p:cNvGrpSpPr/>
          <p:nvPr/>
        </p:nvGrpSpPr>
        <p:grpSpPr>
          <a:xfrm>
            <a:off x="3339280" y="2678985"/>
            <a:ext cx="2404165" cy="2869771"/>
            <a:chOff x="3338236" y="2585603"/>
            <a:chExt cx="2404165" cy="28697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E9DAD3-09D7-7CC6-71F9-CA43AB10D450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78" name="모서리가 둥근 직사각형 18">
                <a:extLst>
                  <a:ext uri="{FF2B5EF4-FFF2-40B4-BE49-F238E27FC236}">
                    <a16:creationId xmlns:a16="http://schemas.microsoft.com/office/drawing/2014/main" id="{8472CC65-369A-0660-688D-C2CEDA64B2B3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6B14CA-5E2E-653F-2938-FEA6FD8A0B21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80" name="모서리가 둥근 직사각형 20">
                  <a:extLst>
                    <a:ext uri="{FF2B5EF4-FFF2-40B4-BE49-F238E27FC236}">
                      <a16:creationId xmlns:a16="http://schemas.microsoft.com/office/drawing/2014/main" id="{C5317ACD-2463-C2DA-54D3-3919A4212F15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화면 설계</a:t>
                  </a:r>
                </a:p>
              </p:txBody>
            </p:sp>
            <p:sp>
              <p:nvSpPr>
                <p:cNvPr id="81" name="모서리가 둥근 직사각형 21">
                  <a:extLst>
                    <a:ext uri="{FF2B5EF4-FFF2-40B4-BE49-F238E27FC236}">
                      <a16:creationId xmlns:a16="http://schemas.microsoft.com/office/drawing/2014/main" id="{2040DE85-59FB-565C-A8D3-F52865E028A3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설계</a:t>
                  </a:r>
                </a:p>
              </p:txBody>
            </p:sp>
            <p:sp>
              <p:nvSpPr>
                <p:cNvPr id="82" name="모서리가 둥근 직사각형 22">
                  <a:extLst>
                    <a:ext uri="{FF2B5EF4-FFF2-40B4-BE49-F238E27FC236}">
                      <a16:creationId xmlns:a16="http://schemas.microsoft.com/office/drawing/2014/main" id="{3B6B1B7C-C199-75F8-B26E-E2761FE35672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UI, 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</a:t>
                  </a:r>
                </a:p>
              </p:txBody>
            </p:sp>
            <p:sp>
              <p:nvSpPr>
                <p:cNvPr id="83" name="모서리가 둥근 직사각형 23">
                  <a:extLst>
                    <a:ext uri="{FF2B5EF4-FFF2-40B4-BE49-F238E27FC236}">
                      <a16:creationId xmlns:a16="http://schemas.microsoft.com/office/drawing/2014/main" id="{45D85C22-B6CF-DE93-01E6-544F213D1472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 모듈 개발</a:t>
                  </a:r>
                </a:p>
              </p:txBody>
            </p:sp>
          </p:grpSp>
        </p:grpSp>
        <p:sp>
          <p:nvSpPr>
            <p:cNvPr id="3" name="모서리가 둥근 직사각형 22">
              <a:extLst>
                <a:ext uri="{FF2B5EF4-FFF2-40B4-BE49-F238E27FC236}">
                  <a16:creationId xmlns:a16="http://schemas.microsoft.com/office/drawing/2014/main" id="{463984C5-99D5-FF26-6543-303CAD5F7C49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r>
                <a:rPr lang="en-US" altLang="ko-KR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UI </a:t>
              </a:r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연결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83D3F4-B2B1-8F98-C461-02F284C4D8B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 절차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4C9F5A-FBC9-80BC-C7E8-4CE89A2265B7}"/>
              </a:ext>
            </a:extLst>
          </p:cNvPr>
          <p:cNvGrpSpPr/>
          <p:nvPr/>
        </p:nvGrpSpPr>
        <p:grpSpPr>
          <a:xfrm>
            <a:off x="356941" y="2683699"/>
            <a:ext cx="2404165" cy="2869771"/>
            <a:chOff x="3338236" y="2585603"/>
            <a:chExt cx="2404165" cy="286977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C27D0ED-8896-B556-02BE-8C5312569B01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10" name="모서리가 둥근 직사각형 18">
                <a:extLst>
                  <a:ext uri="{FF2B5EF4-FFF2-40B4-BE49-F238E27FC236}">
                    <a16:creationId xmlns:a16="http://schemas.microsoft.com/office/drawing/2014/main" id="{24B8BAAF-905D-B371-3223-F7EB017C882B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6914386-4757-32AC-8183-E8F3510E0AD5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12" name="모서리가 둥근 직사각형 20">
                  <a:extLst>
                    <a:ext uri="{FF2B5EF4-FFF2-40B4-BE49-F238E27FC236}">
                      <a16:creationId xmlns:a16="http://schemas.microsoft.com/office/drawing/2014/main" id="{11634218-D913-B30D-D55D-620AC497C84A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 환경 설정</a:t>
                  </a:r>
                </a:p>
              </p:txBody>
            </p:sp>
            <p:sp>
              <p:nvSpPr>
                <p:cNvPr id="13" name="모서리가 둥근 직사각형 21">
                  <a:extLst>
                    <a:ext uri="{FF2B5EF4-FFF2-40B4-BE49-F238E27FC236}">
                      <a16:creationId xmlns:a16="http://schemas.microsoft.com/office/drawing/2014/main" id="{44B855BA-145A-4FFA-373E-9BDE68FE04B8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요구사항 목록화</a:t>
                  </a:r>
                </a:p>
              </p:txBody>
            </p:sp>
            <p:sp>
              <p:nvSpPr>
                <p:cNvPr id="14" name="모서리가 둥근 직사각형 22">
                  <a:extLst>
                    <a:ext uri="{FF2B5EF4-FFF2-40B4-BE49-F238E27FC236}">
                      <a16:creationId xmlns:a16="http://schemas.microsoft.com/office/drawing/2014/main" id="{B44AF3DF-37BE-C768-235D-0E78DAF4AA09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점검할 취약점 리스트화</a:t>
                  </a:r>
                </a:p>
              </p:txBody>
            </p:sp>
            <p:sp>
              <p:nvSpPr>
                <p:cNvPr id="15" name="모서리가 둥근 직사각형 23">
                  <a:extLst>
                    <a:ext uri="{FF2B5EF4-FFF2-40B4-BE49-F238E27FC236}">
                      <a16:creationId xmlns:a16="http://schemas.microsoft.com/office/drawing/2014/main" id="{1D9BA85C-1D1B-1BD5-A2B1-F9DBC6CCD32F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SW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상세 설계서 작성</a:t>
                  </a:r>
                </a:p>
              </p:txBody>
            </p:sp>
          </p:grpSp>
        </p:grpSp>
        <p:sp>
          <p:nvSpPr>
            <p:cNvPr id="9" name="모서리가 둥근 직사각형 22">
              <a:extLst>
                <a:ext uri="{FF2B5EF4-FFF2-40B4-BE49-F238E27FC236}">
                  <a16:creationId xmlns:a16="http://schemas.microsoft.com/office/drawing/2014/main" id="{E205A243-272E-4455-FB3E-3DF05E0ED80F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취약점 별 결과 판별 정의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0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185996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95114" y="2496989"/>
            <a:ext cx="2525659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2550080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 List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1749398" y="4233004"/>
            <a:ext cx="1032190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5255739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525574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5095182" y="3544780"/>
            <a:ext cx="1297257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517340" y="3544780"/>
            <a:ext cx="1612135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5095182" y="4410930"/>
            <a:ext cx="1780414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3431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4645A85-6BF8-770E-5BDE-D7655058FDB4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E326ED-A016-A442-6FDA-602B51851FD0}"/>
              </a:ext>
            </a:extLst>
          </p:cNvPr>
          <p:cNvSpPr/>
          <p:nvPr/>
        </p:nvSpPr>
        <p:spPr>
          <a:xfrm>
            <a:off x="2856471" y="4241876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일부 화면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42B67E-62EB-C6AC-D474-EF2FFA9FE3C5}"/>
              </a:ext>
            </a:extLst>
          </p:cNvPr>
          <p:cNvSpPr/>
          <p:nvPr/>
        </p:nvSpPr>
        <p:spPr>
          <a:xfrm>
            <a:off x="3474549" y="4664893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연동</a:t>
            </a:r>
          </a:p>
        </p:txBody>
      </p:sp>
    </p:spTree>
    <p:extLst>
      <p:ext uri="{BB962C8B-B14F-4D97-AF65-F5344CB8AC3E}">
        <p14:creationId xmlns:p14="http://schemas.microsoft.com/office/powerpoint/2010/main" val="15323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요구사항 확인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개요도를 참고하여 어떠한 기능과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필요한지 파악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필요한 함수 및 기능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와이어 프레임 및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관계도 설계 및 피드백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9EF23-E56B-7BDF-9D72-A6FB66959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4" y="2619067"/>
            <a:ext cx="8455001" cy="38667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F4D736-A3E0-6EB3-9BDC-211599565711}"/>
              </a:ext>
            </a:extLst>
          </p:cNvPr>
          <p:cNvSpPr/>
          <p:nvPr/>
        </p:nvSpPr>
        <p:spPr>
          <a:xfrm>
            <a:off x="1191237" y="3118104"/>
            <a:ext cx="833506" cy="17647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상세 설계서</a:t>
            </a: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설계한 내용을 문서화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구조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상세 설계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인터페이스 상세 설계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구조 설계 등 내용 작성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산출물에 추가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647D7E-C2DC-1B0E-E0C8-71E13145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34" y="2959805"/>
            <a:ext cx="8027081" cy="281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일정표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구글 드라이브로 프로젝트 일정표를 공유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매주 업데이트 하면서 프로젝트의 진행 상황을 한눈에 확인할 수 있음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D80A2-4C2D-E1FA-09E0-956CFCFC5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246742"/>
            <a:ext cx="6819900" cy="41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6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관리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Git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 업무 별로 폴더를 나눠 프로젝트를 관리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각 업무별 진행 된 내용을 바로 관리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교수님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멘토님 또한 진행 상황을 바로 확인 가능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AC4728-AE0F-8700-3804-9025940F7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18" y="2447764"/>
            <a:ext cx="6485714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2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멘토링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매주 교수님과 멘토님과 멘토링을 진행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필요할 경우에는 개인적으로 연락 후 내용에 대한 피드백을 진행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다른 업무와의 협업을 위해 수시로 줌 미팅 진행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6B36380B-CB93-85B9-E24C-66357D63D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3" y="2407390"/>
            <a:ext cx="7602583" cy="40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문서를 확인하여 어떠한 유형이 있는지 파악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파일을 어떻게 작성할지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9B6C1-99B5-64CE-C28E-ABCA3F47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56" y="2103120"/>
            <a:ext cx="2952399" cy="4224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60EEFB-A40A-249C-F470-1D012DA80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549" y="2028448"/>
            <a:ext cx="2952399" cy="4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 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스크립트의 장단점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일반화가 가능한 점검 항목을 작성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등록시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58767" lvl="2" indent="0">
              <a:buNone/>
            </a:pP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시간 절약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휴먼 에러 최소화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결과 요약 정리 및 현황 도출 용이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작성을 위한 시간과 노력이 필요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9E84C-F3AA-0CE6-5934-2552EE1B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36" y="1144914"/>
            <a:ext cx="3009524" cy="2142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EA52B4-A81D-CA70-563A-1EA9FDFF5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89" y="3570229"/>
            <a:ext cx="8098971" cy="291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9F81037-AA9A-6AAA-727A-2644DE17DA05}"/>
              </a:ext>
            </a:extLst>
          </p:cNvPr>
          <p:cNvSpPr txBox="1">
            <a:spLocks/>
          </p:cNvSpPr>
          <p:nvPr/>
        </p:nvSpPr>
        <p:spPr bwMode="gray">
          <a:xfrm>
            <a:off x="4572000" y="2814968"/>
            <a:ext cx="5996536" cy="385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31990" indent="-43199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3199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53735"/>
              </a:buClr>
            </a:pPr>
            <a:r>
              <a:rPr kumimoji="1" lang="ko-KR" altLang="en-US" sz="1700" dirty="0" err="1"/>
              <a:t>팀소개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주제 개요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일정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내용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결론</a:t>
            </a:r>
            <a:endParaRPr kumimoji="1"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566269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어떠한 함수들이 필요할지 생각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점검 대상에 연결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XML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스크립트에서 필요한 데이터 정리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점검을 수행하고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결과를 정리하는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개의 함수가 필요하다 판단 후 구현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44B26-E109-469B-4E2F-6FA6FAE3E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19" y="2972427"/>
            <a:ext cx="7432161" cy="25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7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작성 시 함수의 이름과 설명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해야할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일 등을 주석으로 명시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다른 팀원이 원활이 사용할 수 있도록 인자에 대한 설명과 반환 값에 대한 설명 추가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코드만 먼저 작성 후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협업하여 수정 예정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A7A42E-6C94-F025-2984-4130696E9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80" y="2729880"/>
            <a:ext cx="7354389" cy="32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9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문제 해결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업무에서 작성 한 스크립트는 파이썬 라이브러리에서 바로 사용이 불가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스트립트에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따라 정상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에러시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출력되는 방식이 달라 일관적으로 처리가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힘듬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577C7D-2064-83AA-6DFE-E49671069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65" y="2586247"/>
            <a:ext cx="6047619" cy="3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문제 해결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어떤 스크립트로 실행해야 정상적으로 동작하는지 파악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어떻게 결과를 내서 점검 여부를 결정할지 멘토님과 상의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업무 팀원에게 해당 내용 공유 후 앞으로 작성될 다른 결과 타입에 대해서도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부분이 반영 될 수 있도록 업무 지원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AA539D-13AD-96D1-424D-CA05E274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51" y="3105190"/>
            <a:ext cx="7419048" cy="647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C9516E-EB91-07FB-3C15-2F4145E98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41" y="4652403"/>
            <a:ext cx="8266667" cy="112381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2A84717-90A7-F97C-03A4-BDC8620923DD}"/>
              </a:ext>
            </a:extLst>
          </p:cNvPr>
          <p:cNvSpPr/>
          <p:nvPr/>
        </p:nvSpPr>
        <p:spPr>
          <a:xfrm>
            <a:off x="4404631" y="3984171"/>
            <a:ext cx="391886" cy="51191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PyQT5 DB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사용한다고 말하고 사용하는 이유에 대한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 특성상 이제까지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기반으로 프로젝트를 진행하면 담당 팀원이 이전 팀플에서 사용했던 </a:t>
            </a:r>
            <a:r>
              <a:rPr lang="en-US" altLang="ko-KR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가벼운 점검 모듈을 작성하기 위해서는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MongoDB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MySQL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보다 더 가벼운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 판단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필요한 화면을 와이어 프레임으로 작성 하여 피드백 후 필요한 화면 작성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똑같이 관계도를 작성하여 피드백 후 결정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&amp; DB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설계 및 개발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할때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발생했던 문제점 및 해결 방안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9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657927-BC24-DCBE-1989-F681910ABF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시연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영상으로 대체</a:t>
            </a:r>
          </a:p>
        </p:txBody>
      </p:sp>
    </p:spTree>
    <p:extLst>
      <p:ext uri="{BB962C8B-B14F-4D97-AF65-F5344CB8AC3E}">
        <p14:creationId xmlns:p14="http://schemas.microsoft.com/office/powerpoint/2010/main" val="14854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657927-BC24-DCBE-1989-F681910ABF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이제 까지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가지고 서로 긴밀하게 협업하여 현업에서 도움이 될 수 있는 방향으로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프로젝트를 진행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앞으로도 진행된 부분에 대해 계속 피드백을 받고 서로 도와가며 진행할 예정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6" name="Picture 2" descr="소프트웨어, 웹 개발 아이소메트릭 벡터 일러스트 레이 션. 프로그래머, 개발자 캐릭터 코딩, 팀 작업, 협업 3D 클립 아트. 앱,  웹사이트 최적화 프로세스 격리된 디자인 요소 로열티 무료 사진, 그림, 이미지 그리고 스톡포토그래피.">
            <a:extLst>
              <a:ext uri="{FF2B5EF4-FFF2-40B4-BE49-F238E27FC236}">
                <a16:creationId xmlns:a16="http://schemas.microsoft.com/office/drawing/2014/main" id="{FA00E98E-B0B3-04F5-819F-D11409E3B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63" y="2572511"/>
            <a:ext cx="5408023" cy="405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0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185996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95114" y="2496989"/>
            <a:ext cx="2525659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2550080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 List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1749398" y="4233004"/>
            <a:ext cx="1032190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5255739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525574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5095182" y="3544780"/>
            <a:ext cx="1297257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517340" y="3544780"/>
            <a:ext cx="1612135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5095182" y="4410930"/>
            <a:ext cx="1780414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3431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27000">
                <a:srgbClr val="BA8384"/>
              </a:gs>
              <a:gs pos="5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4645A85-6BF8-770E-5BDE-D7655058FDB4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앞으로 수행 일정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E326ED-A016-A442-6FDA-602B51851FD0}"/>
              </a:ext>
            </a:extLst>
          </p:cNvPr>
          <p:cNvSpPr/>
          <p:nvPr/>
        </p:nvSpPr>
        <p:spPr>
          <a:xfrm>
            <a:off x="2856471" y="4241876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일부 화면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42B67E-62EB-C6AC-D474-EF2FFA9FE3C5}"/>
              </a:ext>
            </a:extLst>
          </p:cNvPr>
          <p:cNvSpPr/>
          <p:nvPr/>
        </p:nvSpPr>
        <p:spPr>
          <a:xfrm>
            <a:off x="3474549" y="4664893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연동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E15043-431E-20F3-5D1D-D5209872BF0F}"/>
              </a:ext>
            </a:extLst>
          </p:cNvPr>
          <p:cNvSpPr/>
          <p:nvPr/>
        </p:nvSpPr>
        <p:spPr>
          <a:xfrm>
            <a:off x="4988341" y="1361098"/>
            <a:ext cx="3962136" cy="44499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8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657927-BC24-DCBE-1989-F681910ABF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산출물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자동화 점검 프로그램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 메뉴얼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보고서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BCA27-0455-1810-BE7D-A966FDD8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34" y="4011018"/>
            <a:ext cx="2005409" cy="2839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7FD661-D813-C3CB-0FD1-E688FFE90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428" y="1126659"/>
            <a:ext cx="2005410" cy="28394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634459-04A7-ABD7-ADE9-404735DA0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38" y="1126659"/>
            <a:ext cx="2005410" cy="2839487"/>
          </a:xfrm>
          <a:prstGeom prst="rect">
            <a:avLst/>
          </a:prstGeom>
        </p:spPr>
      </p:pic>
      <p:pic>
        <p:nvPicPr>
          <p:cNvPr id="10" name="shape1031">
            <a:extLst>
              <a:ext uri="{FF2B5EF4-FFF2-40B4-BE49-F238E27FC236}">
                <a16:creationId xmlns:a16="http://schemas.microsoft.com/office/drawing/2014/main" id="{C8E80BEE-9E49-8D24-D282-5C4BC81A4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9909" y="2875996"/>
            <a:ext cx="3278507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24C61-6588-4442-BAF6-2B8C1E840B52}"/>
              </a:ext>
            </a:extLst>
          </p:cNvPr>
          <p:cNvSpPr txBox="1"/>
          <p:nvPr/>
        </p:nvSpPr>
        <p:spPr bwMode="white">
          <a:xfrm>
            <a:off x="2362200" y="2658070"/>
            <a:ext cx="441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</a:t>
            </a:r>
            <a:endParaRPr lang="ko-KR" altLang="en-US" sz="6000">
              <a:solidFill>
                <a:schemeClr val="bg1"/>
              </a:solidFill>
              <a:latin typeface="Brush Script MT" panose="03060802040406070304" pitchFamily="66" charset="-122"/>
              <a:ea typeface="+mj-ea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648719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팀 소개</a:t>
            </a: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8F2F6D4-DC8B-7D91-FFCE-7075949C5990}"/>
              </a:ext>
            </a:extLst>
          </p:cNvPr>
          <p:cNvSpPr/>
          <p:nvPr/>
        </p:nvSpPr>
        <p:spPr>
          <a:xfrm>
            <a:off x="1752082" y="1416846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704C5-5ECF-6502-657C-563A7EF3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54366"/>
              </p:ext>
            </p:extLst>
          </p:nvPr>
        </p:nvGraphicFramePr>
        <p:xfrm>
          <a:off x="2833764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교수님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A0D7FBC2-8060-D9A9-2EDE-6E12472B14CC}"/>
              </a:ext>
            </a:extLst>
          </p:cNvPr>
          <p:cNvSpPr/>
          <p:nvPr/>
        </p:nvSpPr>
        <p:spPr>
          <a:xfrm>
            <a:off x="70338" y="3427309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FE7AB0-A155-2565-D70B-DDDA83F99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4" y="3649170"/>
            <a:ext cx="768846" cy="106944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07B89F8-82D6-DF01-8261-2D4727A0B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21944"/>
              </p:ext>
            </p:extLst>
          </p:nvPr>
        </p:nvGraphicFramePr>
        <p:xfrm>
          <a:off x="4760443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589C952-320F-B81C-5F2D-13E5FC15E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42172"/>
              </p:ext>
            </p:extLst>
          </p:nvPr>
        </p:nvGraphicFramePr>
        <p:xfrm>
          <a:off x="443673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790A499-A637-183D-F5C6-36C692C63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24596"/>
              </p:ext>
            </p:extLst>
          </p:nvPr>
        </p:nvGraphicFramePr>
        <p:xfrm>
          <a:off x="1860619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D4D71-8295-2814-F4F9-ADE374D2D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39794"/>
              </p:ext>
            </p:extLst>
          </p:nvPr>
        </p:nvGraphicFramePr>
        <p:xfrm>
          <a:off x="3277565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17C5112-2848-B39D-A8D1-97B8FF3EB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23619"/>
              </p:ext>
            </p:extLst>
          </p:nvPr>
        </p:nvGraphicFramePr>
        <p:xfrm>
          <a:off x="4694511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7A4C22D-CDF6-9AA7-4293-F01CC86D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2711"/>
              </p:ext>
            </p:extLst>
          </p:nvPr>
        </p:nvGraphicFramePr>
        <p:xfrm>
          <a:off x="6111202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0C0372D-0028-C24E-3246-42960BE08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66665"/>
              </p:ext>
            </p:extLst>
          </p:nvPr>
        </p:nvGraphicFramePr>
        <p:xfrm>
          <a:off x="7528148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조유빈</a:t>
                      </a:r>
                      <a:endParaRPr lang="ko-KR" altLang="en-US" sz="1100" b="1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6ACFB91-3208-0FE2-7282-66AA4B195325}"/>
              </a:ext>
            </a:extLst>
          </p:cNvPr>
          <p:cNvSpPr txBox="1">
            <a:spLocks/>
          </p:cNvSpPr>
          <p:nvPr/>
        </p:nvSpPr>
        <p:spPr>
          <a:xfrm>
            <a:off x="3689585" y="1012793"/>
            <a:ext cx="1751294" cy="4410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캡틴오와 선원들</a:t>
            </a:r>
          </a:p>
        </p:txBody>
      </p:sp>
      <p:pic>
        <p:nvPicPr>
          <p:cNvPr id="44" name="그림 43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BD5A807E-50AA-C39E-388E-57206CBA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3" y="3649170"/>
            <a:ext cx="770400" cy="1069200"/>
          </a:xfrm>
          <a:prstGeom prst="rect">
            <a:avLst/>
          </a:prstGeom>
        </p:spPr>
      </p:pic>
      <p:pic>
        <p:nvPicPr>
          <p:cNvPr id="4" name="그림 3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7D9F09C0-7013-BE51-D060-DCC8816462C1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76" y="3649170"/>
            <a:ext cx="842400" cy="1069200"/>
          </a:xfrm>
          <a:prstGeom prst="rect">
            <a:avLst/>
          </a:prstGeom>
        </p:spPr>
      </p:pic>
      <p:pic>
        <p:nvPicPr>
          <p:cNvPr id="6" name="그림 5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FF7505D2-ED10-ECE2-39B4-022095BA014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22" y="3651986"/>
            <a:ext cx="842400" cy="1069200"/>
          </a:xfrm>
          <a:prstGeom prst="rect">
            <a:avLst/>
          </a:prstGeom>
        </p:spPr>
      </p:pic>
      <p:pic>
        <p:nvPicPr>
          <p:cNvPr id="5" name="그림 4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892E73AE-6842-80AD-62AC-146207AE515B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39" y="3649170"/>
            <a:ext cx="842400" cy="1069200"/>
          </a:xfrm>
          <a:prstGeom prst="rect">
            <a:avLst/>
          </a:prstGeom>
        </p:spPr>
      </p:pic>
      <p:pic>
        <p:nvPicPr>
          <p:cNvPr id="9" name="그림 8" descr="의류, 하늘, 사람, 야외이(가) 표시된 사진&#10;&#10;자동 생성된 설명">
            <a:extLst>
              <a:ext uri="{FF2B5EF4-FFF2-40B4-BE49-F238E27FC236}">
                <a16:creationId xmlns:a16="http://schemas.microsoft.com/office/drawing/2014/main" id="{527D99D6-55B9-B965-32E9-FDE0BFFAF4F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30" y="3649170"/>
            <a:ext cx="842400" cy="1069200"/>
          </a:xfrm>
          <a:prstGeom prst="rect">
            <a:avLst/>
          </a:prstGeom>
        </p:spPr>
      </p:pic>
      <p:pic>
        <p:nvPicPr>
          <p:cNvPr id="7" name="그림 6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91B1B1EA-F3DE-8FC3-B084-33CAF7A22150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57" y="1523283"/>
            <a:ext cx="842400" cy="1069200"/>
          </a:xfrm>
          <a:prstGeom prst="rect">
            <a:avLst/>
          </a:prstGeom>
        </p:spPr>
      </p:pic>
      <p:pic>
        <p:nvPicPr>
          <p:cNvPr id="11" name="그림 10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69C4D98A-AE71-3EF9-7D41-9C2F5338DE6C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78" y="1522713"/>
            <a:ext cx="842400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아래 그림과 같이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서버 및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Linux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서버에 대한 가벼운 취약점 점검 시스템 구현을 설계 및 개발한다고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B7B3F6-27FF-E597-7B34-91AE40FC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4" y="2619067"/>
            <a:ext cx="8455001" cy="38667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E2FAD4-7267-C6E8-D528-5FACC27E2BFD}"/>
              </a:ext>
            </a:extLst>
          </p:cNvPr>
          <p:cNvSpPr/>
          <p:nvPr/>
        </p:nvSpPr>
        <p:spPr>
          <a:xfrm>
            <a:off x="1191237" y="3118104"/>
            <a:ext cx="822121" cy="17647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After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Kick-Off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IDS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장비에 대한 보안 취약점 점검을 수행해야 일반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PC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점검과는 차별점이 생기지 않을까 라는 질문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0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제어시스템 점검 추가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주요정보통신 기반시설 기술적 취약점 분석 평가 상세 가이드에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‘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제어시스템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’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항목 존재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하지만 해당 항목들은 명령어 실행 보다 정책 쪽에 집중되어 있어서 자동화 구현이 힘들다는 것을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C64652-D1A5-45FC-03B6-A49671C5922A}"/>
              </a:ext>
            </a:extLst>
          </p:cNvPr>
          <p:cNvGrpSpPr/>
          <p:nvPr/>
        </p:nvGrpSpPr>
        <p:grpSpPr>
          <a:xfrm>
            <a:off x="855772" y="2881718"/>
            <a:ext cx="2912943" cy="3698609"/>
            <a:chOff x="2695410" y="2164945"/>
            <a:chExt cx="3810330" cy="45979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9E8634-8E1C-B5D2-B920-42ED2917B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5410" y="2164945"/>
              <a:ext cx="3810330" cy="43209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4D5DE8-2825-9BCA-42EF-8155FA2622D1}"/>
                </a:ext>
              </a:extLst>
            </p:cNvPr>
            <p:cNvSpPr txBox="1"/>
            <p:nvPr/>
          </p:nvSpPr>
          <p:spPr>
            <a:xfrm>
              <a:off x="2789512" y="6485859"/>
              <a:ext cx="36221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상세 가이드에서 제공하는 일반적인 제어시스템 예시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95DC5E-76C8-4016-9B5B-6BAC7ACDA9DF}"/>
              </a:ext>
            </a:extLst>
          </p:cNvPr>
          <p:cNvGrpSpPr/>
          <p:nvPr/>
        </p:nvGrpSpPr>
        <p:grpSpPr>
          <a:xfrm>
            <a:off x="5104252" y="2881718"/>
            <a:ext cx="2912943" cy="3837109"/>
            <a:chOff x="4666101" y="2043467"/>
            <a:chExt cx="3622126" cy="459870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98F2A85-6C81-1292-5157-38729BD35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0460" y="2043467"/>
              <a:ext cx="3153409" cy="43209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877601-0AF2-F094-47CD-BF517F0A7160}"/>
                </a:ext>
              </a:extLst>
            </p:cNvPr>
            <p:cNvSpPr txBox="1"/>
            <p:nvPr/>
          </p:nvSpPr>
          <p:spPr>
            <a:xfrm>
              <a:off x="4666101" y="6365174"/>
              <a:ext cx="36221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제어시스템 취약점 진단 항목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57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 </a:t>
            </a:r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기기 점검 추가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rogrammable </a:t>
            </a:r>
            <a:r>
              <a:rPr lang="en-US" altLang="ko-KR" sz="1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ogic </a:t>
            </a:r>
            <a:r>
              <a:rPr lang="en-US" altLang="ko-KR" sz="1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ontroller :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자동화 제어 장비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무료 대여 및 기기 구매가 불가 함을 어떻게 찾아봤고 결론을 내렸는지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기기를 구해도 실제 운영되는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기기 처럼 설정이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힘듬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테스트를 진행하지 못하기 때문에 정확하게 점검을 수행하는 프로그램을 제공하지 못함을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2E51D5-8A7A-C1A1-3143-3547EB87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19" y="3332725"/>
            <a:ext cx="3486711" cy="2876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5174E0-BE4D-21EE-1362-0191D83386D5}"/>
              </a:ext>
            </a:extLst>
          </p:cNvPr>
          <p:cNvSpPr txBox="1"/>
          <p:nvPr/>
        </p:nvSpPr>
        <p:spPr>
          <a:xfrm>
            <a:off x="846438" y="6267164"/>
            <a:ext cx="7451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기기 예시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96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IPS/IDS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점검 추가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ntrusion</a:t>
            </a:r>
            <a:r>
              <a:rPr lang="en-US" altLang="ko-KR" sz="1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P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revention</a:t>
            </a:r>
            <a:r>
              <a:rPr lang="en-US" altLang="ko-KR" sz="1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S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ystem: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침입 방지 시스템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IPS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또한 장비 구매 및 실제 제어시스템에 운용할 수 있도록 설정이 불가함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E2324ADE-D0CD-738C-275D-9C93FAC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53" y="2620660"/>
            <a:ext cx="6181093" cy="34140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891BA3-07AB-92E4-4955-AE950B61C212}"/>
              </a:ext>
            </a:extLst>
          </p:cNvPr>
          <p:cNvSpPr/>
          <p:nvPr/>
        </p:nvSpPr>
        <p:spPr>
          <a:xfrm>
            <a:off x="1586753" y="3156293"/>
            <a:ext cx="609600" cy="6275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3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>
                <a:solidFill>
                  <a:schemeClr val="tx1"/>
                </a:solidFill>
              </a:rPr>
              <a:t>주제 개요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현업 보안 취약점 점검</a:t>
            </a:r>
            <a:endParaRPr lang="en-US" altLang="ko-KR" sz="1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보안 취약점을 점검 하는 분들에게 문의 드린 결과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IPS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등 내부 민감한 기기에 대한 접근을 허용하지 않아 외부에서 찾아와 보안 취약점을 점검 하는 입장에서는 서버와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보안 취약점만 점검한다는 것을 확인 했다는 것을 설명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85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17440</TotalTime>
  <Words>1142</Words>
  <Application>Microsoft Office PowerPoint</Application>
  <PresentationFormat>화면 슬라이드 쇼(4:3)</PresentationFormat>
  <Paragraphs>278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Microsoft GothicNeo</vt:lpstr>
      <vt:lpstr>Wingdings</vt:lpstr>
      <vt:lpstr>.AppleSystemUIFont</vt:lpstr>
      <vt:lpstr>Calibri</vt:lpstr>
      <vt:lpstr>Verdana</vt:lpstr>
      <vt:lpstr>a옛날사진관4</vt:lpstr>
      <vt:lpstr>Calibri Light</vt:lpstr>
      <vt:lpstr>Brush Script MT</vt:lpstr>
      <vt:lpstr>Open Sans</vt:lpstr>
      <vt:lpstr>a옛날사진관3</vt:lpstr>
      <vt:lpstr>맑은 고딕</vt:lpstr>
      <vt:lpstr>Arial</vt:lpstr>
      <vt:lpstr>Office 테마</vt:lpstr>
      <vt:lpstr>제어망의 서버,PC 등 OS로 구동되는 IT 기기의 보안 취약점 점검을 자동화 할 수 있는 기술 개발</vt:lpstr>
      <vt:lpstr>PowerPoint 프레젠테이션</vt:lpstr>
      <vt:lpstr>팀 소개</vt:lpstr>
      <vt:lpstr>주제 개요</vt:lpstr>
      <vt:lpstr>주제 개요</vt:lpstr>
      <vt:lpstr>주제 개요</vt:lpstr>
      <vt:lpstr>주제 개요</vt:lpstr>
      <vt:lpstr>주제 개요</vt:lpstr>
      <vt:lpstr>주제 개요</vt:lpstr>
      <vt:lpstr>주제 개요</vt:lpstr>
      <vt:lpstr>수행 일정</vt:lpstr>
      <vt:lpstr>수행 일정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수행 내용</vt:lpstr>
      <vt:lpstr>결론</vt:lpstr>
      <vt:lpstr>결론</vt:lpstr>
      <vt:lpstr>결론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오병윤[ 학부재학 / 인공지능사이버보안학과 ]</dc:creator>
  <cp:lastModifiedBy>오병윤[ 학부재학 / 인공지능사이버보안학과 ]</cp:lastModifiedBy>
  <cp:revision>1884</cp:revision>
  <cp:lastPrinted>2021-07-12T08:32:56Z</cp:lastPrinted>
  <dcterms:created xsi:type="dcterms:W3CDTF">2021-07-05T10:00:20Z</dcterms:created>
  <dcterms:modified xsi:type="dcterms:W3CDTF">2024-05-05T10:07:53Z</dcterms:modified>
</cp:coreProperties>
</file>